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1" r:id="rId3"/>
    <p:sldId id="262" r:id="rId4"/>
    <p:sldId id="263" r:id="rId5"/>
    <p:sldId id="264" r:id="rId6"/>
    <p:sldId id="257" r:id="rId7"/>
    <p:sldId id="259" r:id="rId8"/>
    <p:sldId id="258" r:id="rId9"/>
    <p:sldId id="265" r:id="rId10"/>
    <p:sldId id="269" r:id="rId11"/>
    <p:sldId id="267" r:id="rId12"/>
    <p:sldId id="277" r:id="rId13"/>
    <p:sldId id="272" r:id="rId14"/>
    <p:sldId id="276" r:id="rId15"/>
    <p:sldId id="270" r:id="rId16"/>
    <p:sldId id="271" r:id="rId17"/>
    <p:sldId id="273" r:id="rId18"/>
    <p:sldId id="274" r:id="rId19"/>
    <p:sldId id="268" r:id="rId20"/>
    <p:sldId id="266" r:id="rId21"/>
    <p:sldId id="260" r:id="rId22"/>
    <p:sldId id="275"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85" autoAdjust="0"/>
  </p:normalViewPr>
  <p:slideViewPr>
    <p:cSldViewPr>
      <p:cViewPr varScale="1">
        <p:scale>
          <a:sx n="70" d="100"/>
          <a:sy n="70" d="100"/>
        </p:scale>
        <p:origin x="-510" y="-90"/>
      </p:cViewPr>
      <p:guideLst>
        <p:guide orient="horz" pos="2160"/>
        <p:guide pos="2880"/>
      </p:guideLst>
    </p:cSldViewPr>
  </p:slideViewPr>
  <p:outlineViewPr>
    <p:cViewPr>
      <p:scale>
        <a:sx n="33" d="100"/>
        <a:sy n="33" d="100"/>
      </p:scale>
      <p:origin x="0" y="40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E8F78-0EB4-480F-8AEA-967A2DAAE649}" type="datetimeFigureOut">
              <a:rPr lang="fr-CA" smtClean="0"/>
              <a:t>2016-02-21</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01EA90-6A46-4EF1-AC2C-6DFA044A5067}" type="slidenum">
              <a:rPr lang="fr-CA" smtClean="0"/>
              <a:t>‹N°›</a:t>
            </a:fld>
            <a:endParaRPr lang="fr-CA"/>
          </a:p>
        </p:txBody>
      </p:sp>
    </p:spTree>
    <p:extLst>
      <p:ext uri="{BB962C8B-B14F-4D97-AF65-F5344CB8AC3E}">
        <p14:creationId xmlns:p14="http://schemas.microsoft.com/office/powerpoint/2010/main" val="370497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ea typeface="ＭＳ Ｐゴシック" pitchFamily="4" charset="-128"/>
            </a:endParaRPr>
          </a:p>
        </p:txBody>
      </p:sp>
      <p:sp>
        <p:nvSpPr>
          <p:cNvPr id="1873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F5577870-0E8C-4625-9F74-35DFF7DE9F48}" type="slidenum">
              <a:rPr lang="fr-FR" altLang="fr-FR" sz="1200"/>
              <a:pPr eaLnBrk="1" hangingPunct="1"/>
              <a:t>16</a:t>
            </a:fld>
            <a:endParaRPr lang="fr-FR"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E3D15F6-71CF-40C0-B671-788A19BFCEE9}" type="datetimeFigureOut">
              <a:rPr lang="fr-CA" smtClean="0"/>
              <a:t>2016-02-21</a:t>
            </a:fld>
            <a:endParaRPr lang="fr-C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CA"/>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C757A08-F3FC-40BF-8BEA-713E8EAD2EE5}" type="slidenum">
              <a:rPr lang="fr-CA" smtClean="0"/>
              <a:t>‹N°›</a:t>
            </a:fld>
            <a:endParaRPr lang="fr-CA"/>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E3D15F6-71CF-40C0-B671-788A19BFCEE9}" type="datetimeFigureOut">
              <a:rPr lang="fr-CA" smtClean="0"/>
              <a:t>2016-02-21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C757A08-F3FC-40BF-8BEA-713E8EAD2EE5}"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E3D15F6-71CF-40C0-B671-788A19BFCEE9}" type="datetimeFigureOut">
              <a:rPr lang="fr-CA" smtClean="0"/>
              <a:t>2016-02-21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C757A08-F3FC-40BF-8BEA-713E8EAD2EE5}"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D15F6-71CF-40C0-B671-788A19BFCEE9}" type="datetimeFigureOut">
              <a:rPr lang="fr-CA" smtClean="0"/>
              <a:t>2016-02-21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C757A08-F3FC-40BF-8BEA-713E8EAD2EE5}"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E3D15F6-71CF-40C0-B671-788A19BFCEE9}" type="datetimeFigureOut">
              <a:rPr lang="fr-CA" smtClean="0"/>
              <a:t>2016-02-21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C757A08-F3FC-40BF-8BEA-713E8EAD2EE5}"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8E3D15F6-71CF-40C0-B671-788A19BFCEE9}" type="datetimeFigureOut">
              <a:rPr lang="fr-CA" smtClean="0"/>
              <a:t>2016-02-21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C757A08-F3FC-40BF-8BEA-713E8EAD2EE5}" type="slidenum">
              <a:rPr lang="fr-CA" smtClean="0"/>
              <a:t>‹N°›</a:t>
            </a:fld>
            <a:endParaRPr lang="fr-CA"/>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E3D15F6-71CF-40C0-B671-788A19BFCEE9}" type="datetimeFigureOut">
              <a:rPr lang="fr-CA" smtClean="0"/>
              <a:t>2016-02-21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C757A08-F3FC-40BF-8BEA-713E8EAD2EE5}"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8E3D15F6-71CF-40C0-B671-788A19BFCEE9}" type="datetimeFigureOut">
              <a:rPr lang="fr-CA" smtClean="0"/>
              <a:t>2016-02-21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C757A08-F3FC-40BF-8BEA-713E8EAD2EE5}"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D15F6-71CF-40C0-B671-788A19BFCEE9}" type="datetimeFigureOut">
              <a:rPr lang="fr-CA" smtClean="0"/>
              <a:t>2016-02-21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C757A08-F3FC-40BF-8BEA-713E8EAD2EE5}"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E3D15F6-71CF-40C0-B671-788A19BFCEE9}" type="datetimeFigureOut">
              <a:rPr lang="fr-CA" smtClean="0"/>
              <a:t>2016-02-21</a:t>
            </a:fld>
            <a:endParaRPr lang="fr-CA"/>
          </a:p>
        </p:txBody>
      </p:sp>
      <p:sp>
        <p:nvSpPr>
          <p:cNvPr id="7" name="Slide Number Placeholder 6"/>
          <p:cNvSpPr>
            <a:spLocks noGrp="1"/>
          </p:cNvSpPr>
          <p:nvPr>
            <p:ph type="sldNum" sz="quarter" idx="12"/>
          </p:nvPr>
        </p:nvSpPr>
        <p:spPr/>
        <p:txBody>
          <a:bodyPr/>
          <a:lstStyle/>
          <a:p>
            <a:fld id="{5C757A08-F3FC-40BF-8BEA-713E8EAD2EE5}" type="slidenum">
              <a:rPr lang="fr-CA" smtClean="0"/>
              <a:t>‹N°›</a:t>
            </a:fld>
            <a:endParaRPr lang="fr-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CA"/>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E3D15F6-71CF-40C0-B671-788A19BFCEE9}" type="datetimeFigureOut">
              <a:rPr lang="fr-CA" smtClean="0"/>
              <a:t>2016-02-21</a:t>
            </a:fld>
            <a:endParaRPr lang="fr-C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CA"/>
          </a:p>
        </p:txBody>
      </p:sp>
      <p:sp>
        <p:nvSpPr>
          <p:cNvPr id="7" name="Slide Number Placeholder 6"/>
          <p:cNvSpPr>
            <a:spLocks noGrp="1"/>
          </p:cNvSpPr>
          <p:nvPr>
            <p:ph type="sldNum" sz="quarter" idx="12"/>
          </p:nvPr>
        </p:nvSpPr>
        <p:spPr/>
        <p:txBody>
          <a:bodyPr/>
          <a:lstStyle/>
          <a:p>
            <a:fld id="{5C757A08-F3FC-40BF-8BEA-713E8EAD2EE5}"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E3D15F6-71CF-40C0-B671-788A19BFCEE9}" type="datetimeFigureOut">
              <a:rPr lang="fr-CA" smtClean="0"/>
              <a:t>2016-02-21</a:t>
            </a:fld>
            <a:endParaRPr lang="fr-C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CA"/>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C757A08-F3FC-40BF-8BEA-713E8EAD2EE5}"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Zy_CYtIHLAhWKVD4KHemoCOIQjRwIBw&amp;url=http://www.lesbeauxjardins.com/jardinons/gazon/gph.htm&amp;bvm=bv.114195076,bs.1,d.cWw&amp;psig=AFQjCNFHcdqcvSClZU-cJVhJo2pHVUb93A&amp;ust=1455888161517397" TargetMode="Externa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s/_rels/slide1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6.xml"/><Relationship Id="rId7" Type="http://schemas.openxmlformats.org/officeDocument/2006/relationships/image" Target="../media/image19.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57.xm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2.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24.jpe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25.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26.jpe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73.xml"/><Relationship Id="rId7" Type="http://schemas.openxmlformats.org/officeDocument/2006/relationships/image" Target="../media/image27.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slideLayout" Target="../slideLayouts/slideLayout2.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395536" y="332656"/>
            <a:ext cx="5121746" cy="864096"/>
          </a:xfrm>
        </p:spPr>
        <p:txBody>
          <a:bodyPr/>
          <a:lstStyle/>
          <a:p>
            <a:r>
              <a:rPr lang="fr-CA" b="1" dirty="0" smtClean="0">
                <a:solidFill>
                  <a:schemeClr val="tx1"/>
                </a:solidFill>
              </a:rPr>
              <a:t>Les semis</a:t>
            </a:r>
            <a:endParaRPr lang="fr-CA" b="1" dirty="0">
              <a:solidFill>
                <a:schemeClr val="tx1"/>
              </a:solidFill>
            </a:endParaRPr>
          </a:p>
        </p:txBody>
      </p:sp>
      <p:pic>
        <p:nvPicPr>
          <p:cNvPr id="1027" name="Picture 3"/>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267743" y="1452545"/>
            <a:ext cx="5066109" cy="338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custDataLst>
              <p:tags r:id="rId3"/>
            </p:custDataLst>
          </p:nvPr>
        </p:nvSpPr>
        <p:spPr>
          <a:xfrm>
            <a:off x="2155361" y="4824796"/>
            <a:ext cx="5290872" cy="923330"/>
          </a:xfrm>
          <a:prstGeom prst="rect">
            <a:avLst/>
          </a:prstGeom>
          <a:noFill/>
        </p:spPr>
        <p:txBody>
          <a:bodyPr wrap="none" lIns="91440" tIns="45720" rIns="91440" bIns="45720">
            <a:spAutoFit/>
          </a:bodyPr>
          <a:lstStyle/>
          <a:p>
            <a:pPr algn="ctr"/>
            <a:r>
              <a:rPr lang="fr-F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Réussite ou échec</a:t>
            </a: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Image 4"/>
          <p:cNvPicPr>
            <a:picLocks noChangeAspect="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2591371" y="5693253"/>
            <a:ext cx="21859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3"/>
          <p:cNvPicPr>
            <a:picLocks noChangeAspect="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35496" y="5949280"/>
            <a:ext cx="25558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65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lesbeauxjardins.com/jardinons/gazon/pH.jpg">
            <a:hlinkClick r:id="rId3"/>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15616" y="116632"/>
            <a:ext cx="6768752" cy="6523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722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4860032" y="240110"/>
            <a:ext cx="3098712" cy="255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custDataLst>
              <p:tags r:id="rId2"/>
            </p:custDataLst>
          </p:nvPr>
        </p:nvSpPr>
        <p:spPr>
          <a:xfrm>
            <a:off x="683568" y="1052736"/>
            <a:ext cx="4536504" cy="1143000"/>
          </a:xfrm>
        </p:spPr>
        <p:txBody>
          <a:bodyPr>
            <a:normAutofit fontScale="90000"/>
          </a:bodyPr>
          <a:lstStyle/>
          <a:p>
            <a:pPr algn="l"/>
            <a:r>
              <a:rPr lang="fr-CA" dirty="0" smtClean="0"/>
              <a:t>La température	</a:t>
            </a:r>
            <a:endParaRPr lang="fr-CA" dirty="0"/>
          </a:p>
        </p:txBody>
      </p:sp>
      <p:sp>
        <p:nvSpPr>
          <p:cNvPr id="3" name="Espace réservé du contenu 2"/>
          <p:cNvSpPr>
            <a:spLocks noGrp="1"/>
          </p:cNvSpPr>
          <p:nvPr>
            <p:ph idx="1"/>
            <p:custDataLst>
              <p:tags r:id="rId3"/>
            </p:custDataLst>
          </p:nvPr>
        </p:nvSpPr>
        <p:spPr>
          <a:xfrm>
            <a:off x="395537" y="2780928"/>
            <a:ext cx="8136903" cy="3500091"/>
          </a:xfrm>
        </p:spPr>
        <p:txBody>
          <a:bodyPr>
            <a:normAutofit/>
          </a:bodyPr>
          <a:lstStyle/>
          <a:p>
            <a:r>
              <a:rPr lang="fr-CA" dirty="0" smtClean="0"/>
              <a:t>La majorité des plantes ont un besoin en chaleur pour germer de façon uniforme</a:t>
            </a:r>
          </a:p>
          <a:p>
            <a:pPr lvl="1"/>
            <a:r>
              <a:rPr lang="fr-CA" dirty="0" smtClean="0"/>
              <a:t>environ 20 degrés de façon générale</a:t>
            </a:r>
          </a:p>
          <a:p>
            <a:pPr lvl="1"/>
            <a:r>
              <a:rPr lang="fr-CA" dirty="0" smtClean="0"/>
              <a:t>Peuvent avoir besoin d’un séjour au froid, plus ou moins long (le cas surtout des arbres)</a:t>
            </a:r>
          </a:p>
          <a:p>
            <a:pPr lvl="1"/>
            <a:r>
              <a:rPr lang="fr-CA" dirty="0" smtClean="0"/>
              <a:t>Peuvent avoir besoin d’être ‘’scarifiées’’, c’est-à-dire d’enlever leur couche protectrice (le cas de certaines noix), par la chaleur, un trempage ou avec un sablage</a:t>
            </a:r>
            <a:endParaRPr lang="fr-CA" dirty="0"/>
          </a:p>
        </p:txBody>
      </p:sp>
    </p:spTree>
    <p:extLst>
      <p:ext uri="{BB962C8B-B14F-4D97-AF65-F5344CB8AC3E}">
        <p14:creationId xmlns:p14="http://schemas.microsoft.com/office/powerpoint/2010/main" val="2581788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836712"/>
            <a:ext cx="7024744" cy="901904"/>
          </a:xfrm>
        </p:spPr>
        <p:txBody>
          <a:bodyPr/>
          <a:lstStyle/>
          <a:p>
            <a:r>
              <a:rPr lang="fr-CA" dirty="0" smtClean="0"/>
              <a:t>Pour un semis au jardin</a:t>
            </a:r>
            <a:endParaRPr lang="fr-CA" dirty="0"/>
          </a:p>
        </p:txBody>
      </p:sp>
      <p:sp>
        <p:nvSpPr>
          <p:cNvPr id="3" name="Espace réservé du contenu 2"/>
          <p:cNvSpPr>
            <a:spLocks noGrp="1"/>
          </p:cNvSpPr>
          <p:nvPr>
            <p:ph idx="1"/>
          </p:nvPr>
        </p:nvSpPr>
        <p:spPr>
          <a:xfrm>
            <a:off x="1043492" y="1916832"/>
            <a:ext cx="6777317" cy="3915797"/>
          </a:xfrm>
        </p:spPr>
        <p:txBody>
          <a:bodyPr>
            <a:normAutofit/>
          </a:bodyPr>
          <a:lstStyle/>
          <a:p>
            <a:r>
              <a:rPr lang="fr-CA" u="sng" dirty="0"/>
              <a:t>Certaines plantes aurons un avantage à être semées au jardin d’autre pas</a:t>
            </a:r>
            <a:r>
              <a:rPr lang="fr-CA" u="sng" dirty="0" smtClean="0"/>
              <a:t>!!!</a:t>
            </a:r>
          </a:p>
          <a:p>
            <a:r>
              <a:rPr lang="fr-CA" dirty="0" smtClean="0"/>
              <a:t>Respecter les températures du sol (très important) </a:t>
            </a:r>
          </a:p>
          <a:p>
            <a:r>
              <a:rPr lang="fr-CA" dirty="0" smtClean="0"/>
              <a:t>Votre structure de sol aura un impact sur le pourcentage de germination (un sol avec beaucoup de gros agrégats ne permettra pas un bon contact entre la graine et le sol)</a:t>
            </a:r>
          </a:p>
        </p:txBody>
      </p:sp>
    </p:spTree>
    <p:extLst>
      <p:ext uri="{BB962C8B-B14F-4D97-AF65-F5344CB8AC3E}">
        <p14:creationId xmlns:p14="http://schemas.microsoft.com/office/powerpoint/2010/main" val="3057862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re 1"/>
          <p:cNvSpPr>
            <a:spLocks noGrp="1"/>
          </p:cNvSpPr>
          <p:nvPr>
            <p:ph type="title"/>
            <p:custDataLst>
              <p:tags r:id="rId1"/>
            </p:custDataLst>
          </p:nvPr>
        </p:nvSpPr>
        <p:spPr>
          <a:xfrm>
            <a:off x="1037403" y="692696"/>
            <a:ext cx="7024744" cy="1143000"/>
          </a:xfrm>
        </p:spPr>
        <p:txBody>
          <a:bodyPr/>
          <a:lstStyle/>
          <a:p>
            <a:pPr eaLnBrk="1" hangingPunct="1"/>
            <a:r>
              <a:rPr lang="fr-FR" altLang="fr-FR" dirty="0" smtClean="0">
                <a:ea typeface="ＭＳ Ｐゴシック" pitchFamily="4" charset="-128"/>
              </a:rPr>
              <a:t>Stratification</a:t>
            </a:r>
          </a:p>
        </p:txBody>
      </p:sp>
      <p:sp>
        <p:nvSpPr>
          <p:cNvPr id="184323" name="Espace réservé du contenu 2"/>
          <p:cNvSpPr>
            <a:spLocks noGrp="1"/>
          </p:cNvSpPr>
          <p:nvPr>
            <p:ph idx="1"/>
            <p:custDataLst>
              <p:tags r:id="rId2"/>
            </p:custDataLst>
          </p:nvPr>
        </p:nvSpPr>
        <p:spPr/>
        <p:txBody>
          <a:bodyPr/>
          <a:lstStyle/>
          <a:p>
            <a:pPr eaLnBrk="1" hangingPunct="1"/>
            <a:endParaRPr lang="fr-FR" altLang="fr-FR" smtClean="0">
              <a:ea typeface="ＭＳ Ｐゴシック" pitchFamily="4" charset="-128"/>
            </a:endParaRPr>
          </a:p>
        </p:txBody>
      </p:sp>
      <p:pic>
        <p:nvPicPr>
          <p:cNvPr id="184324" name="Image 3"/>
          <p:cNvPicPr>
            <a:picLocks noChangeAspect="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609600" y="1995488"/>
            <a:ext cx="7880350"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766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Espace réservé du contenu 2"/>
          <p:cNvSpPr>
            <a:spLocks noGrp="1"/>
          </p:cNvSpPr>
          <p:nvPr>
            <p:ph idx="1"/>
            <p:custDataLst>
              <p:tags r:id="rId1"/>
            </p:custDataLst>
          </p:nvPr>
        </p:nvSpPr>
        <p:spPr>
          <a:xfrm>
            <a:off x="457200" y="1600200"/>
            <a:ext cx="8229600" cy="1741488"/>
          </a:xfrm>
        </p:spPr>
        <p:txBody>
          <a:bodyPr/>
          <a:lstStyle/>
          <a:p>
            <a:pPr eaLnBrk="1" hangingPunct="1"/>
            <a:r>
              <a:rPr lang="fr-FR" altLang="fr-FR" dirty="0" smtClean="0">
                <a:ea typeface="ＭＳ Ｐゴシック" pitchFamily="4" charset="-128"/>
              </a:rPr>
              <a:t>Selon vous, si l’on sème une graine et que nous lui fournissons eau et chaleur, germera-t-elle nécessairement</a:t>
            </a:r>
            <a:r>
              <a:rPr lang="fr-CA" altLang="fr-FR" dirty="0" smtClean="0">
                <a:ea typeface="ＭＳ Ｐゴシック" pitchFamily="4" charset="-128"/>
              </a:rPr>
              <a:t> ?    _________</a:t>
            </a:r>
            <a:endParaRPr lang="fr-FR" altLang="fr-FR" dirty="0" smtClean="0">
              <a:ea typeface="ＭＳ Ｐゴシック" pitchFamily="4" charset="-128"/>
            </a:endParaRPr>
          </a:p>
        </p:txBody>
      </p:sp>
      <p:sp>
        <p:nvSpPr>
          <p:cNvPr id="4" name="Titre 1"/>
          <p:cNvSpPr txBox="1">
            <a:spLocks/>
          </p:cNvSpPr>
          <p:nvPr>
            <p:custDataLst>
              <p:tags r:id="rId2"/>
            </p:custDataLst>
          </p:nvPr>
        </p:nvSpPr>
        <p:spPr bwMode="auto">
          <a:xfrm>
            <a:off x="526225" y="247026"/>
            <a:ext cx="8229600" cy="1143000"/>
          </a:xfrm>
          <a:prstGeom prst="rect">
            <a:avLst/>
          </a:prstGeom>
          <a:gradFill flip="none" rotWithShape="1">
            <a:gsLst>
              <a:gs pos="0">
                <a:srgbClr val="FF9900"/>
              </a:gs>
              <a:gs pos="100000">
                <a:srgbClr val="FFFFFF"/>
              </a:gs>
            </a:gsLst>
            <a:path path="circle">
              <a:fillToRect l="100000" t="100000"/>
            </a:path>
            <a:tileRect r="-100000" b="-100000"/>
          </a:gradFill>
          <a:ln w="9525" cap="flat" cmpd="sng" algn="ctr">
            <a:solidFill>
              <a:srgbClr val="FF9900"/>
            </a:solidFill>
            <a:prstDash val="solid"/>
            <a:miter lim="800000"/>
            <a:headEnd/>
            <a:tailEnd/>
          </a:ln>
        </p:spPr>
        <p:style>
          <a:lnRef idx="1">
            <a:schemeClr val="accent2"/>
          </a:lnRef>
          <a:fillRef idx="3">
            <a:schemeClr val="accent2"/>
          </a:fillRef>
          <a:effectRef idx="2">
            <a:schemeClr val="accent2"/>
          </a:effectRef>
          <a:fontRef idx="minor">
            <a:schemeClr val="lt1"/>
          </a:fontRef>
        </p:style>
        <p:txBody>
          <a:bodyPr anchor="ctr">
            <a:normAutofit fontScale="97500"/>
          </a:bodyPr>
          <a:lstStyle/>
          <a:p>
            <a:pPr algn="ctr" fontAlgn="auto">
              <a:spcAft>
                <a:spcPts val="0"/>
              </a:spcAft>
              <a:defRPr/>
            </a:pPr>
            <a:r>
              <a:rPr lang="fr-FR" sz="2800" i="1" dirty="0" smtClean="0">
                <a:solidFill>
                  <a:srgbClr val="000000"/>
                </a:solidFill>
              </a:rPr>
              <a:t>techniques </a:t>
            </a:r>
            <a:r>
              <a:rPr lang="fr-FR" sz="2800" i="1" dirty="0">
                <a:solidFill>
                  <a:srgbClr val="000000"/>
                </a:solidFill>
              </a:rPr>
              <a:t>de semis </a:t>
            </a:r>
          </a:p>
        </p:txBody>
      </p:sp>
      <p:sp>
        <p:nvSpPr>
          <p:cNvPr id="5" name="ZoneTexte 4"/>
          <p:cNvSpPr txBox="1">
            <a:spLocks noChangeArrowheads="1"/>
          </p:cNvSpPr>
          <p:nvPr>
            <p:custDataLst>
              <p:tags r:id="rId3"/>
            </p:custDataLst>
          </p:nvPr>
        </p:nvSpPr>
        <p:spPr bwMode="auto">
          <a:xfrm>
            <a:off x="4134333" y="2276872"/>
            <a:ext cx="971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fr-FR" altLang="fr-FR" b="1" dirty="0"/>
              <a:t>NON!</a:t>
            </a:r>
          </a:p>
        </p:txBody>
      </p:sp>
      <p:sp>
        <p:nvSpPr>
          <p:cNvPr id="182279" name="ZoneTexte 5"/>
          <p:cNvSpPr txBox="1">
            <a:spLocks noChangeArrowheads="1"/>
          </p:cNvSpPr>
          <p:nvPr>
            <p:custDataLst>
              <p:tags r:id="rId4"/>
            </p:custDataLst>
          </p:nvPr>
        </p:nvSpPr>
        <p:spPr bwMode="auto">
          <a:xfrm>
            <a:off x="703263" y="3562350"/>
            <a:ext cx="73971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fr-FR" altLang="fr-FR" dirty="0"/>
              <a:t>Il existe donc 3 techniques pour </a:t>
            </a:r>
            <a:r>
              <a:rPr lang="fr-FR" altLang="fr-FR" dirty="0" smtClean="0"/>
              <a:t>améliorer nos chances de semis réussi:</a:t>
            </a:r>
            <a:endParaRPr lang="fr-FR" altLang="fr-FR" dirty="0"/>
          </a:p>
        </p:txBody>
      </p:sp>
      <p:sp>
        <p:nvSpPr>
          <p:cNvPr id="7" name="ZoneTexte 6"/>
          <p:cNvSpPr txBox="1">
            <a:spLocks noChangeArrowheads="1"/>
          </p:cNvSpPr>
          <p:nvPr>
            <p:custDataLst>
              <p:tags r:id="rId5"/>
            </p:custDataLst>
          </p:nvPr>
        </p:nvSpPr>
        <p:spPr bwMode="auto">
          <a:xfrm>
            <a:off x="1652588" y="4513263"/>
            <a:ext cx="2919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fr-FR" altLang="fr-FR" sz="2800" b="1"/>
              <a:t>La vernalisation</a:t>
            </a:r>
          </a:p>
        </p:txBody>
      </p:sp>
      <p:sp>
        <p:nvSpPr>
          <p:cNvPr id="8" name="ZoneTexte 7"/>
          <p:cNvSpPr txBox="1">
            <a:spLocks noChangeArrowheads="1"/>
          </p:cNvSpPr>
          <p:nvPr>
            <p:custDataLst>
              <p:tags r:id="rId6"/>
            </p:custDataLst>
          </p:nvPr>
        </p:nvSpPr>
        <p:spPr bwMode="auto">
          <a:xfrm>
            <a:off x="1658938" y="5037138"/>
            <a:ext cx="2857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fr-FR" altLang="fr-FR" sz="2800" b="1"/>
              <a:t>La stratification</a:t>
            </a:r>
          </a:p>
        </p:txBody>
      </p:sp>
      <p:sp>
        <p:nvSpPr>
          <p:cNvPr id="9" name="ZoneTexte 8"/>
          <p:cNvSpPr txBox="1">
            <a:spLocks noChangeArrowheads="1"/>
          </p:cNvSpPr>
          <p:nvPr>
            <p:custDataLst>
              <p:tags r:id="rId7"/>
            </p:custDataLst>
          </p:nvPr>
        </p:nvSpPr>
        <p:spPr bwMode="auto">
          <a:xfrm>
            <a:off x="1670050" y="5559425"/>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fr-FR" altLang="fr-FR" sz="2800" b="1"/>
              <a:t>La scarification</a:t>
            </a:r>
          </a:p>
        </p:txBody>
      </p:sp>
    </p:spTree>
    <p:extLst>
      <p:ext uri="{BB962C8B-B14F-4D97-AF65-F5344CB8AC3E}">
        <p14:creationId xmlns:p14="http://schemas.microsoft.com/office/powerpoint/2010/main" val="3981095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900" decel="100000" fill="hold"/>
                                        <p:tgtEl>
                                          <p:spTgt spid="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900" decel="100000" fill="hold"/>
                                        <p:tgtEl>
                                          <p:spTgt spid="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re 1"/>
          <p:cNvSpPr>
            <a:spLocks noGrp="1"/>
          </p:cNvSpPr>
          <p:nvPr>
            <p:ph type="title"/>
            <p:custDataLst>
              <p:tags r:id="rId1"/>
            </p:custDataLst>
          </p:nvPr>
        </p:nvSpPr>
        <p:spPr/>
        <p:txBody>
          <a:bodyPr/>
          <a:lstStyle/>
          <a:p>
            <a:pPr eaLnBrk="1" hangingPunct="1"/>
            <a:r>
              <a:rPr lang="fr-FR" altLang="fr-FR" dirty="0" smtClean="0">
                <a:ea typeface="ＭＳ Ｐゴシック" pitchFamily="4" charset="-128"/>
              </a:rPr>
              <a:t>Vernalisation</a:t>
            </a:r>
          </a:p>
        </p:txBody>
      </p:sp>
      <p:pic>
        <p:nvPicPr>
          <p:cNvPr id="183299" name="Image 4"/>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762000" y="1417638"/>
            <a:ext cx="4206875"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0" name="Image 5"/>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1820863"/>
            <a:ext cx="38036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877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1" name="Imag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475656" y="3573016"/>
            <a:ext cx="410845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2" name="Image 4"/>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5511800" y="1417638"/>
            <a:ext cx="3175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3" name="Image 5"/>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539552" y="1268760"/>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0" name="Titre 1"/>
          <p:cNvSpPr>
            <a:spLocks noGrp="1"/>
          </p:cNvSpPr>
          <p:nvPr>
            <p:ph type="title"/>
            <p:custDataLst>
              <p:tags r:id="rId4"/>
            </p:custDataLst>
          </p:nvPr>
        </p:nvSpPr>
        <p:spPr>
          <a:xfrm>
            <a:off x="1641323" y="430991"/>
            <a:ext cx="7024744" cy="808831"/>
          </a:xfrm>
        </p:spPr>
        <p:txBody>
          <a:bodyPr/>
          <a:lstStyle/>
          <a:p>
            <a:pPr eaLnBrk="1" hangingPunct="1"/>
            <a:r>
              <a:rPr lang="fr-FR" altLang="fr-FR" dirty="0" smtClean="0">
                <a:ea typeface="ＭＳ Ｐゴシック" pitchFamily="4" charset="-128"/>
              </a:rPr>
              <a:t>Scarification</a:t>
            </a:r>
          </a:p>
        </p:txBody>
      </p:sp>
    </p:spTree>
    <p:extLst>
      <p:ext uri="{BB962C8B-B14F-4D97-AF65-F5344CB8AC3E}">
        <p14:creationId xmlns:p14="http://schemas.microsoft.com/office/powerpoint/2010/main" val="2933471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b="1" u="sng" dirty="0"/>
              <a:t>Profondeur de semis </a:t>
            </a:r>
            <a:r>
              <a:rPr lang="fr-CA" b="1" u="sng" dirty="0" smtClean="0"/>
              <a:t>:</a:t>
            </a:r>
            <a:endParaRPr lang="fr-CA" dirty="0"/>
          </a:p>
        </p:txBody>
      </p:sp>
      <p:sp>
        <p:nvSpPr>
          <p:cNvPr id="3" name="Espace réservé du contenu 2"/>
          <p:cNvSpPr>
            <a:spLocks noGrp="1"/>
          </p:cNvSpPr>
          <p:nvPr>
            <p:ph idx="1"/>
            <p:custDataLst>
              <p:tags r:id="rId2"/>
            </p:custDataLst>
          </p:nvPr>
        </p:nvSpPr>
        <p:spPr/>
        <p:txBody>
          <a:bodyPr/>
          <a:lstStyle/>
          <a:p>
            <a:r>
              <a:rPr lang="fr-CA" dirty="0"/>
              <a:t>Selon la grosseur des graines, on les recouvre d’une épaisseur de 2 à 3 fois leur diamètre avec du terreau à semis </a:t>
            </a:r>
            <a:r>
              <a:rPr lang="fr-CA" dirty="0" smtClean="0"/>
              <a:t>de terre</a:t>
            </a:r>
            <a:endParaRPr lang="fr-CA" dirty="0"/>
          </a:p>
          <a:p>
            <a:endParaRPr lang="fr-CA" dirty="0"/>
          </a:p>
        </p:txBody>
      </p:sp>
      <p:pic>
        <p:nvPicPr>
          <p:cNvPr id="1026"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275856" y="3501008"/>
            <a:ext cx="437197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064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11560" y="404664"/>
            <a:ext cx="6984894" cy="961176"/>
          </a:xfrm>
        </p:spPr>
        <p:txBody>
          <a:bodyPr>
            <a:normAutofit fontScale="90000"/>
          </a:bodyPr>
          <a:lstStyle/>
          <a:p>
            <a:r>
              <a:rPr lang="fr-CA" dirty="0" smtClean="0"/>
              <a:t>Profondeur des semis suite…</a:t>
            </a:r>
            <a:endParaRPr lang="fr-CA"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33194"/>
            <a:ext cx="7056784" cy="451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contenu 4"/>
          <p:cNvSpPr>
            <a:spLocks noGrp="1"/>
          </p:cNvSpPr>
          <p:nvPr>
            <p:ph idx="1"/>
          </p:nvPr>
        </p:nvSpPr>
        <p:spPr>
          <a:xfrm>
            <a:off x="611560" y="1382029"/>
            <a:ext cx="6777317" cy="351165"/>
          </a:xfrm>
        </p:spPr>
        <p:txBody>
          <a:bodyPr>
            <a:normAutofit fontScale="85000" lnSpcReduction="20000"/>
          </a:bodyPr>
          <a:lstStyle/>
          <a:p>
            <a:r>
              <a:rPr lang="fr-CA" dirty="0" smtClean="0"/>
              <a:t>Différence jours de levée (exemple maïs)</a:t>
            </a:r>
            <a:endParaRPr lang="fr-CA" dirty="0"/>
          </a:p>
        </p:txBody>
      </p:sp>
    </p:spTree>
    <p:extLst>
      <p:ext uri="{BB962C8B-B14F-4D97-AF65-F5344CB8AC3E}">
        <p14:creationId xmlns:p14="http://schemas.microsoft.com/office/powerpoint/2010/main" val="218320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6861120" y="3573016"/>
            <a:ext cx="1792963" cy="290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custDataLst>
              <p:tags r:id="rId2"/>
            </p:custDataLst>
          </p:nvPr>
        </p:nvSpPr>
        <p:spPr/>
        <p:txBody>
          <a:bodyPr/>
          <a:lstStyle/>
          <a:p>
            <a:r>
              <a:rPr lang="fr-CA" dirty="0" smtClean="0"/>
              <a:t>L’eau</a:t>
            </a:r>
            <a:endParaRPr lang="fr-CA" dirty="0"/>
          </a:p>
        </p:txBody>
      </p:sp>
      <p:sp>
        <p:nvSpPr>
          <p:cNvPr id="3" name="Espace réservé du contenu 2"/>
          <p:cNvSpPr>
            <a:spLocks noGrp="1"/>
          </p:cNvSpPr>
          <p:nvPr>
            <p:ph idx="1"/>
            <p:custDataLst>
              <p:tags r:id="rId3"/>
            </p:custDataLst>
          </p:nvPr>
        </p:nvSpPr>
        <p:spPr/>
        <p:txBody>
          <a:bodyPr/>
          <a:lstStyle/>
          <a:p>
            <a:r>
              <a:rPr lang="fr-CA" dirty="0" smtClean="0"/>
              <a:t>Les semis ont besoin d’humidité et non d’eau pour germer</a:t>
            </a:r>
          </a:p>
          <a:p>
            <a:r>
              <a:rPr lang="fr-CA" dirty="0" smtClean="0"/>
              <a:t>Il faut les arroser pour mouiller suffisamment le terreau et par la suite garder 100% d’humidité jusqu’à la germination</a:t>
            </a:r>
          </a:p>
          <a:p>
            <a:r>
              <a:rPr lang="fr-CA" dirty="0" smtClean="0"/>
              <a:t>Par la suite il faut lumière et arrosage parcimonieux.  </a:t>
            </a:r>
            <a:endParaRPr lang="fr-CA" dirty="0"/>
          </a:p>
        </p:txBody>
      </p:sp>
    </p:spTree>
    <p:extLst>
      <p:ext uri="{BB962C8B-B14F-4D97-AF65-F5344CB8AC3E}">
        <p14:creationId xmlns:p14="http://schemas.microsoft.com/office/powerpoint/2010/main" val="1219353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custDataLst>
              <p:tags r:id="rId1"/>
            </p:custDataLst>
          </p:nvPr>
        </p:nvSpPr>
        <p:spPr>
          <a:xfrm>
            <a:off x="1187624" y="620688"/>
            <a:ext cx="7024744" cy="1143000"/>
          </a:xfrm>
        </p:spPr>
        <p:style>
          <a:lnRef idx="2">
            <a:schemeClr val="accent3">
              <a:shade val="50000"/>
            </a:schemeClr>
          </a:lnRef>
          <a:fillRef idx="1">
            <a:schemeClr val="accent3"/>
          </a:fillRef>
          <a:effectRef idx="0">
            <a:schemeClr val="accent3"/>
          </a:effectRef>
          <a:fontRef idx="minor">
            <a:schemeClr val="lt1"/>
          </a:fontRef>
        </p:style>
        <p:txBody>
          <a:bodyPr/>
          <a:lstStyle/>
          <a:p>
            <a:pPr eaLnBrk="1" hangingPunct="1"/>
            <a:r>
              <a:rPr lang="fr-FR" altLang="fr-FR" dirty="0" smtClean="0">
                <a:solidFill>
                  <a:srgbClr val="000000"/>
                </a:solidFill>
                <a:ea typeface="ＭＳ Ｐゴシック" pitchFamily="-112" charset="-128"/>
              </a:rPr>
              <a:t>Faire des semis</a:t>
            </a:r>
          </a:p>
        </p:txBody>
      </p:sp>
      <p:sp>
        <p:nvSpPr>
          <p:cNvPr id="39939" name="Espace réservé du contenu 2"/>
          <p:cNvSpPr>
            <a:spLocks noGrp="1"/>
          </p:cNvSpPr>
          <p:nvPr>
            <p:ph idx="1"/>
            <p:custDataLst>
              <p:tags r:id="rId2"/>
            </p:custDataLst>
          </p:nvPr>
        </p:nvSpPr>
        <p:spPr>
          <a:xfrm>
            <a:off x="1089025" y="1801813"/>
            <a:ext cx="3305175" cy="4324350"/>
          </a:xfrm>
        </p:spPr>
        <p:txBody>
          <a:bodyPr/>
          <a:lstStyle/>
          <a:p>
            <a:pPr marL="0" indent="0" eaLnBrk="1" hangingPunct="1">
              <a:buNone/>
            </a:pPr>
            <a:r>
              <a:rPr lang="fr-FR" altLang="fr-FR" dirty="0" smtClean="0">
                <a:solidFill>
                  <a:srgbClr val="000000"/>
                </a:solidFill>
                <a:ea typeface="ＭＳ Ｐゴシック" pitchFamily="-112" charset="-128"/>
              </a:rPr>
              <a:t>Quand?</a:t>
            </a:r>
          </a:p>
          <a:p>
            <a:pPr marL="0" indent="0" eaLnBrk="1" hangingPunct="1">
              <a:buNone/>
            </a:pPr>
            <a:r>
              <a:rPr lang="fr-FR" altLang="fr-FR" dirty="0" smtClean="0">
                <a:solidFill>
                  <a:srgbClr val="000000"/>
                </a:solidFill>
                <a:ea typeface="ＭＳ Ｐゴシック" pitchFamily="-112" charset="-128"/>
              </a:rPr>
              <a:t>L’équipement…</a:t>
            </a:r>
          </a:p>
          <a:p>
            <a:pPr marL="0" indent="0" eaLnBrk="1" hangingPunct="1">
              <a:buNone/>
            </a:pPr>
            <a:r>
              <a:rPr lang="fr-FR" altLang="fr-FR" dirty="0" smtClean="0">
                <a:solidFill>
                  <a:srgbClr val="000000"/>
                </a:solidFill>
                <a:ea typeface="ＭＳ Ｐゴシック" pitchFamily="-112" charset="-128"/>
              </a:rPr>
              <a:t>Le repiquage…</a:t>
            </a:r>
          </a:p>
          <a:p>
            <a:pPr marL="0" indent="0" eaLnBrk="1" hangingPunct="1">
              <a:buNone/>
            </a:pPr>
            <a:r>
              <a:rPr lang="fr-FR" altLang="fr-FR" dirty="0" smtClean="0">
                <a:solidFill>
                  <a:srgbClr val="000000"/>
                </a:solidFill>
                <a:ea typeface="ＭＳ Ｐゴシック" pitchFamily="-112" charset="-128"/>
              </a:rPr>
              <a:t>L’acclimatation des plants…</a:t>
            </a:r>
          </a:p>
        </p:txBody>
      </p:sp>
      <p:pic>
        <p:nvPicPr>
          <p:cNvPr id="4" name="Image 3"/>
          <p:cNvPicPr>
            <a:picLocks noChangeAspect="1"/>
          </p:cNvPicPr>
          <p:nvPr>
            <p:custDataLst>
              <p:tags r:id="rId3"/>
            </p:custDataLst>
          </p:nvPr>
        </p:nvPicPr>
        <p:blipFill>
          <a:blip r:embed="rId5"/>
          <a:stretch>
            <a:fillRect/>
          </a:stretch>
        </p:blipFill>
        <p:spPr>
          <a:xfrm>
            <a:off x="4394200" y="3251200"/>
            <a:ext cx="4292600" cy="3219450"/>
          </a:xfrm>
          <a:prstGeom prst="rect">
            <a:avLst/>
          </a:prstGeom>
          <a:ln>
            <a:noFill/>
          </a:ln>
          <a:effectLst>
            <a:softEdge rad="112500"/>
          </a:effectLst>
        </p:spPr>
      </p:pic>
    </p:spTree>
    <p:extLst>
      <p:ext uri="{BB962C8B-B14F-4D97-AF65-F5344CB8AC3E}">
        <p14:creationId xmlns:p14="http://schemas.microsoft.com/office/powerpoint/2010/main" val="2293773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custDataLst>
              <p:tags r:id="rId1"/>
            </p:custDataLst>
          </p:nvPr>
        </p:nvSpPr>
        <p:spPr>
          <a:xfrm>
            <a:off x="827584" y="620688"/>
            <a:ext cx="7024744" cy="1143000"/>
          </a:xfrm>
        </p:spPr>
        <p:txBody>
          <a:bodyPr/>
          <a:lstStyle/>
          <a:p>
            <a:pPr algn="l" eaLnBrk="1" hangingPunct="1"/>
            <a:r>
              <a:rPr lang="fr-FR" altLang="fr-FR" dirty="0" smtClean="0">
                <a:solidFill>
                  <a:srgbClr val="000000"/>
                </a:solidFill>
                <a:ea typeface="ＭＳ Ｐゴシック" pitchFamily="-112" charset="-128"/>
              </a:rPr>
              <a:t> Le repiquage</a:t>
            </a:r>
          </a:p>
        </p:txBody>
      </p:sp>
      <p:sp>
        <p:nvSpPr>
          <p:cNvPr id="45059" name="Espace réservé du contenu 2"/>
          <p:cNvSpPr>
            <a:spLocks noGrp="1"/>
          </p:cNvSpPr>
          <p:nvPr>
            <p:ph idx="1"/>
            <p:custDataLst>
              <p:tags r:id="rId2"/>
            </p:custDataLst>
          </p:nvPr>
        </p:nvSpPr>
        <p:spPr>
          <a:xfrm>
            <a:off x="683568" y="1772816"/>
            <a:ext cx="6777317" cy="3508977"/>
          </a:xfrm>
        </p:spPr>
        <p:txBody>
          <a:bodyPr/>
          <a:lstStyle/>
          <a:p>
            <a:pPr eaLnBrk="1" hangingPunct="1">
              <a:buFont typeface="Wingdings" pitchFamily="-112" charset="2"/>
              <a:buNone/>
            </a:pPr>
            <a:r>
              <a:rPr lang="fr-FR" altLang="fr-FR" dirty="0" smtClean="0">
                <a:solidFill>
                  <a:srgbClr val="000000"/>
                </a:solidFill>
                <a:ea typeface="ＭＳ Ｐゴシック" pitchFamily="-112" charset="-128"/>
              </a:rPr>
              <a:t>Les plantes de la famille des cucurbitacées ( concombre, melon, courge, citrouille, etc.), aux racines très fragiles, ne peuvent être repiquées. Il faut donc les semer dans des contenants de tourbe biodégradables. </a:t>
            </a:r>
          </a:p>
        </p:txBody>
      </p:sp>
      <p:pic>
        <p:nvPicPr>
          <p:cNvPr id="4" name="Image 3"/>
          <p:cNvPicPr>
            <a:picLocks noChangeAspect="1"/>
          </p:cNvPicPr>
          <p:nvPr>
            <p:custDataLst>
              <p:tags r:id="rId3"/>
            </p:custDataLst>
          </p:nvPr>
        </p:nvPicPr>
        <p:blipFill>
          <a:blip r:embed="rId5"/>
          <a:stretch>
            <a:fillRect/>
          </a:stretch>
        </p:blipFill>
        <p:spPr>
          <a:xfrm>
            <a:off x="5508104" y="3645024"/>
            <a:ext cx="2569468" cy="2569468"/>
          </a:xfrm>
          <a:prstGeom prst="rect">
            <a:avLst/>
          </a:prstGeom>
          <a:ln>
            <a:noFill/>
          </a:ln>
          <a:effectLst>
            <a:softEdge rad="112500"/>
          </a:effectLst>
        </p:spPr>
      </p:pic>
    </p:spTree>
    <p:extLst>
      <p:ext uri="{BB962C8B-B14F-4D97-AF65-F5344CB8AC3E}">
        <p14:creationId xmlns:p14="http://schemas.microsoft.com/office/powerpoint/2010/main" val="1357008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custDataLst>
              <p:tags r:id="rId1"/>
            </p:custDataLst>
          </p:nvPr>
        </p:nvSpPr>
        <p:spPr>
          <a:xfrm>
            <a:off x="1089025" y="274638"/>
            <a:ext cx="7681913" cy="1338262"/>
          </a:xfrm>
        </p:spPr>
        <p:txBody>
          <a:bodyPr/>
          <a:lstStyle/>
          <a:p>
            <a:pPr algn="l" eaLnBrk="1" hangingPunct="1"/>
            <a:r>
              <a:rPr lang="fr-FR" altLang="fr-FR" dirty="0" smtClean="0">
                <a:solidFill>
                  <a:srgbClr val="000000"/>
                </a:solidFill>
                <a:ea typeface="ＭＳ Ｐゴシック" pitchFamily="-112" charset="-128"/>
              </a:rPr>
              <a:t>L’acclimatation des plants</a:t>
            </a:r>
          </a:p>
        </p:txBody>
      </p:sp>
      <p:sp>
        <p:nvSpPr>
          <p:cNvPr id="46083" name="Espace réservé du contenu 2"/>
          <p:cNvSpPr>
            <a:spLocks noGrp="1"/>
          </p:cNvSpPr>
          <p:nvPr>
            <p:ph idx="1"/>
            <p:custDataLst>
              <p:tags r:id="rId2"/>
            </p:custDataLst>
          </p:nvPr>
        </p:nvSpPr>
        <p:spPr>
          <a:xfrm>
            <a:off x="1043608" y="1844824"/>
            <a:ext cx="6777317" cy="3508977"/>
          </a:xfrm>
        </p:spPr>
        <p:txBody>
          <a:bodyPr/>
          <a:lstStyle/>
          <a:p>
            <a:pPr eaLnBrk="1" hangingPunct="1">
              <a:buFont typeface="Wingdings" pitchFamily="-112" charset="2"/>
              <a:buNone/>
            </a:pPr>
            <a:r>
              <a:rPr lang="fr-FR" altLang="fr-FR" b="1" dirty="0" smtClean="0">
                <a:solidFill>
                  <a:srgbClr val="000000"/>
                </a:solidFill>
                <a:ea typeface="ＭＳ Ｐゴシック" pitchFamily="-112" charset="-128"/>
              </a:rPr>
              <a:t>Risque: Coup de soleil!</a:t>
            </a:r>
          </a:p>
          <a:p>
            <a:pPr eaLnBrk="1" hangingPunct="1"/>
            <a:r>
              <a:rPr lang="fr-FR" altLang="fr-FR" dirty="0" smtClean="0">
                <a:solidFill>
                  <a:srgbClr val="000000"/>
                </a:solidFill>
                <a:ea typeface="ＭＳ Ｐゴシック" pitchFamily="-112" charset="-128"/>
              </a:rPr>
              <a:t>Acclimatation graduelle.</a:t>
            </a:r>
          </a:p>
          <a:p>
            <a:pPr eaLnBrk="1" hangingPunct="1"/>
            <a:r>
              <a:rPr lang="fr-FR" altLang="fr-FR" dirty="0" smtClean="0">
                <a:solidFill>
                  <a:srgbClr val="000000"/>
                </a:solidFill>
                <a:ea typeface="ＭＳ Ｐゴシック" pitchFamily="-112" charset="-128"/>
              </a:rPr>
              <a:t>Une semaine avant la transplantation à l’extérieur, sortir les plants sans les exposer au soleil direct.</a:t>
            </a:r>
          </a:p>
          <a:p>
            <a:pPr eaLnBrk="1" hangingPunct="1"/>
            <a:r>
              <a:rPr lang="fr-FR" altLang="fr-FR" dirty="0" smtClean="0">
                <a:solidFill>
                  <a:srgbClr val="000000"/>
                </a:solidFill>
                <a:ea typeface="ＭＳ Ｐゴシック" pitchFamily="-112" charset="-128"/>
              </a:rPr>
              <a:t>Après quelques jours, les exposer au soleil 2 à 3 heures par jour seulement</a:t>
            </a:r>
          </a:p>
        </p:txBody>
      </p:sp>
      <p:pic>
        <p:nvPicPr>
          <p:cNvPr id="4" name="Image 3" descr="dscf0022.jpg"/>
          <p:cNvPicPr>
            <a:picLocks noChangeAspect="1"/>
          </p:cNvPicPr>
          <p:nvPr>
            <p:custDataLst>
              <p:tags r:id="rId3"/>
            </p:custDataLst>
          </p:nvPr>
        </p:nvPicPr>
        <p:blipFill>
          <a:blip r:embed="rId5"/>
          <a:stretch>
            <a:fillRect/>
          </a:stretch>
        </p:blipFill>
        <p:spPr>
          <a:xfrm>
            <a:off x="5986993" y="4550918"/>
            <a:ext cx="2374370" cy="1981115"/>
          </a:xfrm>
          <a:prstGeom prst="rect">
            <a:avLst/>
          </a:prstGeom>
          <a:ln>
            <a:noFill/>
          </a:ln>
          <a:effectLst>
            <a:softEdge rad="112500"/>
          </a:effectLst>
        </p:spPr>
      </p:pic>
    </p:spTree>
    <p:extLst>
      <p:ext uri="{BB962C8B-B14F-4D97-AF65-F5344CB8AC3E}">
        <p14:creationId xmlns:p14="http://schemas.microsoft.com/office/powerpoint/2010/main" val="3758345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Bon jardinage!</a:t>
            </a:r>
            <a:endParaRPr lang="fr-CA" dirty="0"/>
          </a:p>
        </p:txBody>
      </p:sp>
      <p:pic>
        <p:nvPicPr>
          <p:cNvPr id="3074" name="Picture 2"/>
          <p:cNvPicPr>
            <a:picLocks noGrp="1" noChangeAspect="1" noChangeArrowheads="1"/>
          </p:cNvPicPr>
          <p:nvPr>
            <p:ph idx="1"/>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069314" y="2324100"/>
            <a:ext cx="6724385"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187624" y="2204864"/>
            <a:ext cx="7042700" cy="367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2555776" y="476672"/>
            <a:ext cx="256063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4"/>
          <p:cNvPicPr>
            <a:picLocks noChangeAspect="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5508104" y="692696"/>
            <a:ext cx="218598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765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custDataLst>
              <p:tags r:id="rId1"/>
            </p:custDataLst>
          </p:nvPr>
        </p:nvSpPr>
        <p:spPr/>
        <p:txBody>
          <a:bodyPr>
            <a:normAutofit fontScale="90000"/>
          </a:bodyPr>
          <a:lstStyle/>
          <a:p>
            <a:pPr algn="l" eaLnBrk="1" hangingPunct="1"/>
            <a:r>
              <a:rPr lang="fr-FR" altLang="fr-FR" dirty="0" smtClean="0">
                <a:solidFill>
                  <a:srgbClr val="000000"/>
                </a:solidFill>
                <a:ea typeface="ＭＳ Ｐゴシック" pitchFamily="-112" charset="-128"/>
              </a:rPr>
              <a:t>Quand?</a:t>
            </a:r>
            <a:r>
              <a:rPr lang="fr-FR" altLang="fr-FR" u="sng" dirty="0" smtClean="0">
                <a:solidFill>
                  <a:srgbClr val="000000"/>
                </a:solidFill>
                <a:ea typeface="ＭＳ Ｐゴシック" pitchFamily="-112" charset="-128"/>
              </a:rPr>
              <a:t/>
            </a:r>
            <a:br>
              <a:rPr lang="fr-FR" altLang="fr-FR" u="sng" dirty="0" smtClean="0">
                <a:solidFill>
                  <a:srgbClr val="000000"/>
                </a:solidFill>
                <a:ea typeface="ＭＳ Ｐゴシック" pitchFamily="-112" charset="-128"/>
              </a:rPr>
            </a:br>
            <a:r>
              <a:rPr lang="fr-FR" altLang="fr-FR" sz="2000" u="sng" dirty="0" smtClean="0">
                <a:solidFill>
                  <a:srgbClr val="000000"/>
                </a:solidFill>
                <a:ea typeface="ＭＳ Ｐゴシック" pitchFamily="-112" charset="-128"/>
              </a:rPr>
              <a:t>La situation géographique influence notre date de semis!!! </a:t>
            </a:r>
            <a:endParaRPr lang="fr-FR" altLang="fr-FR" u="sng" dirty="0" smtClean="0">
              <a:solidFill>
                <a:srgbClr val="000000"/>
              </a:solidFill>
              <a:ea typeface="ＭＳ Ｐゴシック" pitchFamily="-112" charset="-128"/>
            </a:endParaRPr>
          </a:p>
        </p:txBody>
      </p:sp>
      <p:pic>
        <p:nvPicPr>
          <p:cNvPr id="4" name="Espace réservé du contenu 3" descr="1.tiff"/>
          <p:cNvPicPr>
            <a:picLocks noGrp="1" noChangeAspect="1"/>
          </p:cNvPicPr>
          <p:nvPr>
            <p:ph idx="1"/>
            <p:custDataLst>
              <p:tags r:id="rId2"/>
            </p:custDataLst>
          </p:nvPr>
        </p:nvPicPr>
        <p:blipFill>
          <a:blip r:embed="rId5"/>
          <a:srcRect t="-17292" b="-17292"/>
          <a:stretch>
            <a:fillRect/>
          </a:stretch>
        </p:blipFill>
        <p:spPr>
          <a:xfrm>
            <a:off x="467544" y="1124744"/>
            <a:ext cx="8226021" cy="4891438"/>
          </a:xfrm>
          <a:effectLst>
            <a:softEdge rad="112500"/>
          </a:effectLst>
        </p:spPr>
      </p:pic>
      <p:pic>
        <p:nvPicPr>
          <p:cNvPr id="5" name="Image 4" descr="4.tiff"/>
          <p:cNvPicPr>
            <a:picLocks noChangeAspect="1"/>
          </p:cNvPicPr>
          <p:nvPr>
            <p:custDataLst>
              <p:tags r:id="rId3"/>
            </p:custDataLst>
          </p:nvPr>
        </p:nvPicPr>
        <p:blipFill>
          <a:blip r:embed="rId6"/>
          <a:stretch>
            <a:fillRect/>
          </a:stretch>
        </p:blipFill>
        <p:spPr>
          <a:xfrm>
            <a:off x="750357" y="5437716"/>
            <a:ext cx="5667376" cy="933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8306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Espace réservé du contenu 5" descr="2.tiff"/>
          <p:cNvPicPr>
            <a:picLocks noGrp="1" noChangeAspect="1"/>
          </p:cNvPicPr>
          <p:nvPr>
            <p:ph idx="1"/>
            <p:custDataLst>
              <p:tags r:id="rId1"/>
            </p:custDataLst>
          </p:nvPr>
        </p:nvPicPr>
        <p:blipFill>
          <a:blip r:embed="rId4">
            <a:extLst>
              <a:ext uri="{28A0092B-C50C-407E-A947-70E740481C1C}">
                <a14:useLocalDpi xmlns:a14="http://schemas.microsoft.com/office/drawing/2010/main" val="0"/>
              </a:ext>
            </a:extLst>
          </a:blip>
          <a:srcRect t="-30254" b="-30254"/>
          <a:stretch>
            <a:fillRect/>
          </a:stretch>
        </p:blipFill>
        <p:spPr>
          <a:xfrm>
            <a:off x="563563" y="921663"/>
            <a:ext cx="8097341" cy="4815051"/>
          </a:xfrm>
        </p:spPr>
      </p:pic>
      <p:pic>
        <p:nvPicPr>
          <p:cNvPr id="41987" name="Image 7" descr="4.tiff"/>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63563" y="5238750"/>
            <a:ext cx="568166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023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Espace réservé du contenu 4" descr="3.tiff"/>
          <p:cNvPicPr>
            <a:picLocks noGrp="1" noChangeAspect="1"/>
          </p:cNvPicPr>
          <p:nvPr>
            <p:ph idx="1"/>
            <p:custDataLst>
              <p:tags r:id="rId1"/>
            </p:custDataLst>
          </p:nvPr>
        </p:nvPicPr>
        <p:blipFill>
          <a:blip r:embed="rId3">
            <a:extLst>
              <a:ext uri="{28A0092B-C50C-407E-A947-70E740481C1C}">
                <a14:useLocalDpi xmlns:a14="http://schemas.microsoft.com/office/drawing/2010/main" val="0"/>
              </a:ext>
            </a:extLst>
          </a:blip>
          <a:srcRect l="-20552" r="-20552"/>
          <a:stretch>
            <a:fillRect/>
          </a:stretch>
        </p:blipFill>
        <p:spPr>
          <a:xfrm>
            <a:off x="-468560" y="476672"/>
            <a:ext cx="9991699" cy="5941591"/>
          </a:xfrm>
        </p:spPr>
      </p:pic>
    </p:spTree>
    <p:extLst>
      <p:ext uri="{BB962C8B-B14F-4D97-AF65-F5344CB8AC3E}">
        <p14:creationId xmlns:p14="http://schemas.microsoft.com/office/powerpoint/2010/main" val="4146731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Choix des semences</a:t>
            </a:r>
            <a:endParaRPr lang="fr-CA" dirty="0"/>
          </a:p>
        </p:txBody>
      </p:sp>
      <p:sp>
        <p:nvSpPr>
          <p:cNvPr id="3" name="Espace réservé du contenu 2"/>
          <p:cNvSpPr>
            <a:spLocks noGrp="1"/>
          </p:cNvSpPr>
          <p:nvPr>
            <p:ph idx="1"/>
            <p:custDataLst>
              <p:tags r:id="rId2"/>
            </p:custDataLst>
          </p:nvPr>
        </p:nvSpPr>
        <p:spPr>
          <a:xfrm>
            <a:off x="539552" y="2348880"/>
            <a:ext cx="8229600" cy="3701007"/>
          </a:xfrm>
        </p:spPr>
        <p:txBody>
          <a:bodyPr>
            <a:normAutofit/>
          </a:bodyPr>
          <a:lstStyle/>
          <a:p>
            <a:r>
              <a:rPr lang="fr-CA" dirty="0" smtClean="0"/>
              <a:t>Fournisseurs</a:t>
            </a:r>
          </a:p>
          <a:p>
            <a:pPr lvl="1"/>
            <a:r>
              <a:rPr lang="fr-CA" dirty="0" smtClean="0"/>
              <a:t>Semences de qualités </a:t>
            </a:r>
          </a:p>
          <a:p>
            <a:pPr lvl="1"/>
            <a:r>
              <a:rPr lang="fr-CA" dirty="0" smtClean="0"/>
              <a:t>Certifiées (si possible)</a:t>
            </a:r>
          </a:p>
          <a:p>
            <a:pPr lvl="1"/>
            <a:r>
              <a:rPr lang="fr-CA" dirty="0" smtClean="0"/>
              <a:t>Avec certaines résistances aux maladies</a:t>
            </a:r>
          </a:p>
          <a:p>
            <a:pPr lvl="1"/>
            <a:endParaRPr lang="fr-CA" dirty="0" smtClean="0"/>
          </a:p>
          <a:p>
            <a:pPr marL="342900" lvl="1" indent="-342900">
              <a:buFont typeface="Arial" panose="020B0604020202020204" pitchFamily="34" charset="0"/>
              <a:buChar char="•"/>
            </a:pPr>
            <a:r>
              <a:rPr lang="fr-CA" dirty="0"/>
              <a:t>En quantité suffisante (règle du X1.5 ou X2.5)</a:t>
            </a:r>
          </a:p>
          <a:p>
            <a:endParaRPr lang="fr-CA" dirty="0"/>
          </a:p>
        </p:txBody>
      </p:sp>
    </p:spTree>
    <p:extLst>
      <p:ext uri="{BB962C8B-B14F-4D97-AF65-F5344CB8AC3E}">
        <p14:creationId xmlns:p14="http://schemas.microsoft.com/office/powerpoint/2010/main" val="505971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custDataLst>
              <p:tags r:id="rId1"/>
            </p:custDataLst>
          </p:nvPr>
        </p:nvSpPr>
        <p:spPr/>
        <p:txBody>
          <a:bodyPr/>
          <a:lstStyle/>
          <a:p>
            <a:pPr algn="l" eaLnBrk="1" hangingPunct="1"/>
            <a:r>
              <a:rPr lang="fr-FR" altLang="fr-FR" dirty="0" smtClean="0">
                <a:solidFill>
                  <a:srgbClr val="000000"/>
                </a:solidFill>
                <a:ea typeface="ＭＳ Ｐゴシック" pitchFamily="-112" charset="-128"/>
              </a:rPr>
              <a:t>L’équipement</a:t>
            </a:r>
          </a:p>
        </p:txBody>
      </p:sp>
      <p:pic>
        <p:nvPicPr>
          <p:cNvPr id="4" name="Image 3"/>
          <p:cNvPicPr>
            <a:picLocks noChangeAspect="1"/>
          </p:cNvPicPr>
          <p:nvPr>
            <p:custDataLst>
              <p:tags r:id="rId2"/>
            </p:custDataLst>
          </p:nvPr>
        </p:nvPicPr>
        <p:blipFill>
          <a:blip r:embed="rId6"/>
          <a:stretch>
            <a:fillRect/>
          </a:stretch>
        </p:blipFill>
        <p:spPr>
          <a:xfrm>
            <a:off x="5652119" y="404664"/>
            <a:ext cx="2969975" cy="2969975"/>
          </a:xfrm>
          <a:prstGeom prst="rect">
            <a:avLst/>
          </a:prstGeom>
          <a:ln>
            <a:noFill/>
          </a:ln>
          <a:effectLst>
            <a:softEdge rad="112500"/>
          </a:effectLst>
        </p:spPr>
      </p:pic>
      <p:pic>
        <p:nvPicPr>
          <p:cNvPr id="5" name="Image 4"/>
          <p:cNvPicPr>
            <a:picLocks noChangeAspect="1"/>
          </p:cNvPicPr>
          <p:nvPr>
            <p:custDataLst>
              <p:tags r:id="rId3"/>
            </p:custDataLst>
          </p:nvPr>
        </p:nvPicPr>
        <p:blipFill>
          <a:blip r:embed="rId7"/>
          <a:stretch>
            <a:fillRect/>
          </a:stretch>
        </p:blipFill>
        <p:spPr>
          <a:xfrm>
            <a:off x="3928533" y="4132262"/>
            <a:ext cx="3285067" cy="2463801"/>
          </a:xfrm>
          <a:prstGeom prst="rect">
            <a:avLst/>
          </a:prstGeom>
          <a:ln>
            <a:noFill/>
          </a:ln>
          <a:effectLst>
            <a:softEdge rad="112500"/>
          </a:effectLst>
        </p:spPr>
      </p:pic>
      <p:sp>
        <p:nvSpPr>
          <p:cNvPr id="44035" name="Espace réservé du contenu 2"/>
          <p:cNvSpPr>
            <a:spLocks noGrp="1"/>
          </p:cNvSpPr>
          <p:nvPr>
            <p:ph idx="1"/>
            <p:custDataLst>
              <p:tags r:id="rId4"/>
            </p:custDataLst>
          </p:nvPr>
        </p:nvSpPr>
        <p:spPr/>
        <p:txBody>
          <a:bodyPr/>
          <a:lstStyle/>
          <a:p>
            <a:pPr eaLnBrk="1" hangingPunct="1"/>
            <a:r>
              <a:rPr lang="fr-FR" altLang="fr-FR" dirty="0" smtClean="0">
                <a:solidFill>
                  <a:srgbClr val="000000"/>
                </a:solidFill>
                <a:ea typeface="ＭＳ Ｐゴシック" pitchFamily="-112" charset="-128"/>
              </a:rPr>
              <a:t>Éclairage artificiel</a:t>
            </a:r>
          </a:p>
          <a:p>
            <a:pPr eaLnBrk="1" hangingPunct="1"/>
            <a:r>
              <a:rPr lang="fr-FR" altLang="fr-FR" dirty="0" smtClean="0">
                <a:solidFill>
                  <a:srgbClr val="000000"/>
                </a:solidFill>
                <a:ea typeface="ＭＳ Ｐゴシック" pitchFamily="-112" charset="-128"/>
              </a:rPr>
              <a:t>Pots: Opter pour la récupération</a:t>
            </a:r>
          </a:p>
          <a:p>
            <a:pPr eaLnBrk="1" hangingPunct="1"/>
            <a:r>
              <a:rPr lang="fr-FR" altLang="fr-FR" dirty="0">
                <a:solidFill>
                  <a:srgbClr val="000000"/>
                </a:solidFill>
                <a:ea typeface="ＭＳ Ｐゴシック" pitchFamily="-112" charset="-128"/>
              </a:rPr>
              <a:t>P</a:t>
            </a:r>
            <a:r>
              <a:rPr lang="fr-FR" altLang="fr-FR" dirty="0" smtClean="0">
                <a:solidFill>
                  <a:srgbClr val="000000"/>
                </a:solidFill>
                <a:ea typeface="ＭＳ Ｐゴシック" pitchFamily="-112" charset="-128"/>
              </a:rPr>
              <a:t>ropre!</a:t>
            </a:r>
          </a:p>
          <a:p>
            <a:pPr eaLnBrk="1" hangingPunct="1">
              <a:buFont typeface="Wingdings" pitchFamily="-112" charset="2"/>
              <a:buNone/>
            </a:pPr>
            <a:r>
              <a:rPr lang="fr-FR" altLang="fr-FR" dirty="0" smtClean="0">
                <a:solidFill>
                  <a:srgbClr val="000000"/>
                </a:solidFill>
                <a:ea typeface="ＭＳ Ｐゴシック" pitchFamily="-112" charset="-128"/>
              </a:rPr>
              <a:t>Sinon, </a:t>
            </a:r>
            <a:r>
              <a:rPr lang="fr-FR" altLang="fr-FR" dirty="0" err="1" smtClean="0">
                <a:solidFill>
                  <a:srgbClr val="000000"/>
                </a:solidFill>
                <a:ea typeface="ＭＳ Ｐゴシック" pitchFamily="-112" charset="-128"/>
              </a:rPr>
              <a:t>multicellules</a:t>
            </a:r>
            <a:r>
              <a:rPr lang="fr-FR" altLang="fr-FR" dirty="0" smtClean="0">
                <a:solidFill>
                  <a:srgbClr val="000000"/>
                </a:solidFill>
                <a:ea typeface="ＭＳ Ｐゴシック" pitchFamily="-112" charset="-128"/>
              </a:rPr>
              <a:t>…</a:t>
            </a:r>
          </a:p>
          <a:p>
            <a:pPr eaLnBrk="1" hangingPunct="1">
              <a:buFont typeface="Wingdings" pitchFamily="-112" charset="2"/>
              <a:buNone/>
            </a:pPr>
            <a:endParaRPr lang="fr-FR" altLang="fr-FR" dirty="0" smtClean="0">
              <a:solidFill>
                <a:srgbClr val="000000"/>
              </a:solidFill>
              <a:ea typeface="ＭＳ Ｐゴシック" pitchFamily="-112" charset="-128"/>
            </a:endParaRPr>
          </a:p>
        </p:txBody>
      </p:sp>
    </p:spTree>
    <p:extLst>
      <p:ext uri="{BB962C8B-B14F-4D97-AF65-F5344CB8AC3E}">
        <p14:creationId xmlns:p14="http://schemas.microsoft.com/office/powerpoint/2010/main" val="1331495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t>Les terreaux</a:t>
            </a:r>
            <a:endParaRPr lang="fr-CA" dirty="0"/>
          </a:p>
        </p:txBody>
      </p:sp>
      <p:sp>
        <p:nvSpPr>
          <p:cNvPr id="3" name="Espace réservé du contenu 2"/>
          <p:cNvSpPr>
            <a:spLocks noGrp="1"/>
          </p:cNvSpPr>
          <p:nvPr>
            <p:ph idx="1"/>
            <p:custDataLst>
              <p:tags r:id="rId2"/>
            </p:custDataLst>
          </p:nvPr>
        </p:nvSpPr>
        <p:spPr/>
        <p:txBody>
          <a:bodyPr/>
          <a:lstStyle/>
          <a:p>
            <a:r>
              <a:rPr lang="fr-CA" dirty="0" smtClean="0"/>
              <a:t>Terreau stérile, exempt de maladies,</a:t>
            </a:r>
          </a:p>
          <a:p>
            <a:r>
              <a:rPr lang="fr-CA" dirty="0" smtClean="0"/>
              <a:t>léger, fait de mousse de tourbe fine (mais pas trop) </a:t>
            </a:r>
          </a:p>
          <a:p>
            <a:r>
              <a:rPr lang="fr-CA" dirty="0" smtClean="0"/>
              <a:t>Le plus récent possible (acheter de l’année maximum)</a:t>
            </a:r>
          </a:p>
          <a:p>
            <a:r>
              <a:rPr lang="fr-CA" dirty="0" smtClean="0"/>
              <a:t>Un pH équilibré (6.8)</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933056"/>
            <a:ext cx="3924436" cy="262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450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custDataLst>
              <p:tags r:id="rId1"/>
            </p:custDataLst>
          </p:nvPr>
        </p:nvSpPr>
        <p:spPr>
          <a:xfrm>
            <a:off x="909582" y="548680"/>
            <a:ext cx="7024744" cy="782960"/>
          </a:xfrm>
        </p:spPr>
        <p:txBody>
          <a:bodyPr/>
          <a:lstStyle/>
          <a:p>
            <a:pPr eaLnBrk="1" hangingPunct="1"/>
            <a:r>
              <a:rPr lang="fr-FR" altLang="fr-FR" dirty="0" smtClean="0">
                <a:solidFill>
                  <a:srgbClr val="000000"/>
                </a:solidFill>
                <a:ea typeface="ＭＳ Ｐゴシック" pitchFamily="-112" charset="-128"/>
              </a:rPr>
              <a:t>Le pH</a:t>
            </a:r>
          </a:p>
        </p:txBody>
      </p:sp>
      <p:sp>
        <p:nvSpPr>
          <p:cNvPr id="38915" name="Espace réservé du contenu 2"/>
          <p:cNvSpPr>
            <a:spLocks noGrp="1"/>
          </p:cNvSpPr>
          <p:nvPr>
            <p:ph idx="1"/>
            <p:custDataLst>
              <p:tags r:id="rId2"/>
            </p:custDataLst>
          </p:nvPr>
        </p:nvSpPr>
        <p:spPr>
          <a:xfrm>
            <a:off x="755799" y="3573016"/>
            <a:ext cx="7272338" cy="2725601"/>
          </a:xfrm>
        </p:spPr>
        <p:txBody>
          <a:bodyPr>
            <a:normAutofit fontScale="92500"/>
          </a:bodyPr>
          <a:lstStyle/>
          <a:p>
            <a:pPr eaLnBrk="1" hangingPunct="1">
              <a:buFont typeface="Wingdings" pitchFamily="-112" charset="2"/>
              <a:buNone/>
            </a:pPr>
            <a:r>
              <a:rPr lang="fr-FR" altLang="fr-FR" dirty="0" smtClean="0">
                <a:solidFill>
                  <a:srgbClr val="000000"/>
                </a:solidFill>
                <a:ea typeface="ＭＳ Ｐゴシック" pitchFamily="-112" charset="-128"/>
              </a:rPr>
              <a:t>C’est la mesure de l’acidité du sol</a:t>
            </a:r>
          </a:p>
          <a:p>
            <a:pPr eaLnBrk="1" hangingPunct="1">
              <a:buFont typeface="Wingdings" pitchFamily="-112" charset="2"/>
              <a:buNone/>
            </a:pPr>
            <a:endParaRPr lang="fr-FR" altLang="fr-FR" b="1" dirty="0" smtClean="0">
              <a:solidFill>
                <a:srgbClr val="000000"/>
              </a:solidFill>
              <a:ea typeface="ＭＳ Ｐゴシック" pitchFamily="-112" charset="-128"/>
            </a:endParaRPr>
          </a:p>
          <a:p>
            <a:pPr eaLnBrk="1" hangingPunct="1">
              <a:buFont typeface="Wingdings" pitchFamily="-112" charset="2"/>
              <a:buNone/>
            </a:pPr>
            <a:r>
              <a:rPr lang="fr-FR" altLang="fr-FR" b="1" dirty="0" smtClean="0">
                <a:solidFill>
                  <a:srgbClr val="000000"/>
                </a:solidFill>
                <a:ea typeface="ＭＳ Ｐゴシック" pitchFamily="-112" charset="-128"/>
              </a:rPr>
              <a:t>Un pH adéquat:</a:t>
            </a:r>
          </a:p>
          <a:p>
            <a:pPr eaLnBrk="1" hangingPunct="1"/>
            <a:r>
              <a:rPr lang="fr-FR" altLang="fr-FR" dirty="0" smtClean="0">
                <a:solidFill>
                  <a:srgbClr val="000000"/>
                </a:solidFill>
                <a:ea typeface="ＭＳ Ｐゴシック" pitchFamily="-112" charset="-128"/>
              </a:rPr>
              <a:t>Rends les éléments nutritifs disponibles</a:t>
            </a:r>
          </a:p>
          <a:p>
            <a:pPr eaLnBrk="1" hangingPunct="1"/>
            <a:r>
              <a:rPr lang="fr-FR" altLang="fr-FR" dirty="0" smtClean="0">
                <a:solidFill>
                  <a:srgbClr val="000000"/>
                </a:solidFill>
                <a:ea typeface="ＭＳ Ｐゴシック" pitchFamily="-112" charset="-128"/>
              </a:rPr>
              <a:t>Favorise la vie microbienne du sol</a:t>
            </a:r>
          </a:p>
          <a:p>
            <a:pPr eaLnBrk="1" hangingPunct="1">
              <a:buFont typeface="Wingdings" pitchFamily="-112" charset="2"/>
              <a:buNone/>
            </a:pPr>
            <a:r>
              <a:rPr lang="fr-FR" altLang="fr-FR" b="1" dirty="0" smtClean="0">
                <a:solidFill>
                  <a:srgbClr val="000000"/>
                </a:solidFill>
                <a:ea typeface="ＭＳ Ｐゴシック" pitchFamily="-112" charset="-128"/>
              </a:rPr>
              <a:t>Correction du pH à l’aide de chaux dolomitique </a:t>
            </a:r>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val="2430215173"/>
              </p:ext>
            </p:extLst>
          </p:nvPr>
        </p:nvGraphicFramePr>
        <p:xfrm>
          <a:off x="683568" y="2679700"/>
          <a:ext cx="7970837" cy="742950"/>
        </p:xfrm>
        <a:graphic>
          <a:graphicData uri="http://schemas.openxmlformats.org/drawingml/2006/table">
            <a:tbl>
              <a:tblPr/>
              <a:tblGrid>
                <a:gridCol w="569912"/>
                <a:gridCol w="568325"/>
                <a:gridCol w="569913"/>
                <a:gridCol w="568325"/>
                <a:gridCol w="569912"/>
                <a:gridCol w="555625"/>
                <a:gridCol w="914400"/>
                <a:gridCol w="495300"/>
                <a:gridCol w="403225"/>
                <a:gridCol w="477838"/>
                <a:gridCol w="569912"/>
                <a:gridCol w="568325"/>
                <a:gridCol w="569913"/>
                <a:gridCol w="569912"/>
              </a:tblGrid>
              <a:tr h="371475">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000000"/>
                          </a:solidFill>
                          <a:effectLst/>
                          <a:latin typeface="Arial" charset="0"/>
                          <a:ea typeface="ＭＳ Ｐゴシック" pitchFamily="-112" charset="-128"/>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Arial" charset="0"/>
                          <a:ea typeface="ＭＳ Ｐゴシック" pitchFamily="-112" charset="-128"/>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Arial" charset="0"/>
                          <a:ea typeface="ＭＳ Ｐゴシック" pitchFamily="-112" charset="-128"/>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000000"/>
                          </a:solidFill>
                          <a:effectLst/>
                          <a:latin typeface="Arial" charset="0"/>
                          <a:ea typeface="ＭＳ Ｐゴシック" pitchFamily="-112" charset="-128"/>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Arial" charset="0"/>
                          <a:ea typeface="ＭＳ Ｐゴシック" pitchFamily="-112" charset="-128"/>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Arial" charset="0"/>
                          <a:ea typeface="ＭＳ Ｐゴシック" pitchFamily="-112" charset="-128"/>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Arial" charset="0"/>
                          <a:ea typeface="ＭＳ Ｐゴシック" pitchFamily="-112" charset="-128"/>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Arial" charset="0"/>
                          <a:ea typeface="ＭＳ Ｐゴシック" pitchFamily="-112" charset="-128"/>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Arial" charset="0"/>
                          <a:ea typeface="ＭＳ Ｐゴシック" pitchFamily="-112" charset="-128"/>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Arial" charset="0"/>
                          <a:ea typeface="ＭＳ Ｐゴシック" pitchFamily="-112" charset="-128"/>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Arial" charset="0"/>
                          <a:ea typeface="ＭＳ Ｐゴシック" pitchFamily="-112" charset="-128"/>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Arial" charset="0"/>
                          <a:ea typeface="ＭＳ Ｐゴシック" pitchFamily="-112" charset="-128"/>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Arial" charset="0"/>
                          <a:ea typeface="ＭＳ Ｐゴシック" pitchFamily="-112" charset="-128"/>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smtClean="0">
                          <a:ln>
                            <a:noFill/>
                          </a:ln>
                          <a:solidFill>
                            <a:srgbClr val="000000"/>
                          </a:solidFill>
                          <a:effectLst/>
                          <a:latin typeface="Arial" charset="0"/>
                          <a:ea typeface="ＭＳ Ｐゴシック" pitchFamily="-112" charset="-128"/>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1475">
                <a:tc gridSpan="6">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ndara" pitchFamily="-112" charset="0"/>
                          <a:ea typeface="ＭＳ Ｐゴシック" pitchFamily="-112" charset="-128"/>
                        </a:rPr>
                        <a:t>Acide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D0CC"/>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ndara" pitchFamily="-112" charset="0"/>
                          <a:ea typeface="ＭＳ Ｐゴシック" pitchFamily="-112" charset="-128"/>
                        </a:rPr>
                        <a:t>Neutre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D0CC"/>
                    </a:solidFill>
                  </a:tcPr>
                </a:tc>
                <a:tc gridSpan="7">
                  <a:txBody>
                    <a:bodyPr/>
                    <a:lstStyle>
                      <a:lvl1pPr eaLnBrk="0" hangingPunct="0">
                        <a:spcBef>
                          <a:spcPts val="2000"/>
                        </a:spcBef>
                        <a:buFont typeface="Wingdings" pitchFamily="-112" charset="2"/>
                        <a:defRPr sz="2000">
                          <a:solidFill>
                            <a:srgbClr val="404040"/>
                          </a:solidFill>
                          <a:latin typeface="Candara" pitchFamily="-112" charset="0"/>
                          <a:ea typeface="ＭＳ Ｐゴシック" pitchFamily="-112" charset="-128"/>
                        </a:defRPr>
                      </a:lvl1pPr>
                      <a:lvl2pPr marL="37931725" indent="-37474525" eaLnBrk="0" hangingPunct="0">
                        <a:spcBef>
                          <a:spcPts val="600"/>
                        </a:spcBef>
                        <a:buFont typeface="Wingdings" pitchFamily="-112" charset="2"/>
                        <a:defRPr sz="2000">
                          <a:solidFill>
                            <a:srgbClr val="404040"/>
                          </a:solidFill>
                          <a:latin typeface="Candara" pitchFamily="-112" charset="0"/>
                          <a:ea typeface="ＭＳ Ｐゴシック" pitchFamily="-112" charset="-128"/>
                        </a:defRPr>
                      </a:lvl2pPr>
                      <a:lvl3pPr eaLnBrk="0" hangingPunct="0">
                        <a:spcBef>
                          <a:spcPts val="600"/>
                        </a:spcBef>
                        <a:defRPr>
                          <a:solidFill>
                            <a:srgbClr val="404040"/>
                          </a:solidFill>
                          <a:latin typeface="Candara" pitchFamily="-112" charset="0"/>
                          <a:ea typeface="ＭＳ Ｐゴシック" pitchFamily="-112" charset="-128"/>
                        </a:defRPr>
                      </a:lvl3pPr>
                      <a:lvl4pPr eaLnBrk="0" hangingPunct="0">
                        <a:spcBef>
                          <a:spcPts val="600"/>
                        </a:spcBef>
                        <a:defRPr sz="1600">
                          <a:solidFill>
                            <a:srgbClr val="404040"/>
                          </a:solidFill>
                          <a:latin typeface="Candara" pitchFamily="-112" charset="0"/>
                          <a:ea typeface="ＭＳ Ｐゴシック" pitchFamily="-112" charset="-128"/>
                        </a:defRPr>
                      </a:lvl4pPr>
                      <a:lvl5pPr eaLnBrk="0" hangingPunct="0">
                        <a:spcBef>
                          <a:spcPts val="600"/>
                        </a:spcBef>
                        <a:defRPr sz="1600">
                          <a:solidFill>
                            <a:srgbClr val="404040"/>
                          </a:solidFill>
                          <a:latin typeface="Candara" pitchFamily="-112" charset="0"/>
                          <a:ea typeface="ＭＳ Ｐゴシック" pitchFamily="-112" charset="-128"/>
                        </a:defRPr>
                      </a:lvl5pPr>
                      <a:lvl6pPr marL="457200" eaLnBrk="0" fontAlgn="base" hangingPunct="0">
                        <a:spcBef>
                          <a:spcPts val="600"/>
                        </a:spcBef>
                        <a:spcAft>
                          <a:spcPct val="0"/>
                        </a:spcAft>
                        <a:defRPr sz="1600">
                          <a:solidFill>
                            <a:srgbClr val="404040"/>
                          </a:solidFill>
                          <a:latin typeface="Candara" pitchFamily="-112" charset="0"/>
                          <a:ea typeface="ＭＳ Ｐゴシック" pitchFamily="-112" charset="-128"/>
                        </a:defRPr>
                      </a:lvl6pPr>
                      <a:lvl7pPr marL="914400" eaLnBrk="0" fontAlgn="base" hangingPunct="0">
                        <a:spcBef>
                          <a:spcPts val="600"/>
                        </a:spcBef>
                        <a:spcAft>
                          <a:spcPct val="0"/>
                        </a:spcAft>
                        <a:defRPr sz="1600">
                          <a:solidFill>
                            <a:srgbClr val="404040"/>
                          </a:solidFill>
                          <a:latin typeface="Candara" pitchFamily="-112" charset="0"/>
                          <a:ea typeface="ＭＳ Ｐゴシック" pitchFamily="-112" charset="-128"/>
                        </a:defRPr>
                      </a:lvl7pPr>
                      <a:lvl8pPr marL="1371600" eaLnBrk="0" fontAlgn="base" hangingPunct="0">
                        <a:spcBef>
                          <a:spcPts val="600"/>
                        </a:spcBef>
                        <a:spcAft>
                          <a:spcPct val="0"/>
                        </a:spcAft>
                        <a:defRPr sz="1600">
                          <a:solidFill>
                            <a:srgbClr val="404040"/>
                          </a:solidFill>
                          <a:latin typeface="Candara" pitchFamily="-112" charset="0"/>
                          <a:ea typeface="ＭＳ Ｐゴシック" pitchFamily="-112" charset="-128"/>
                        </a:defRPr>
                      </a:lvl8pPr>
                      <a:lvl9pPr marL="1828800" eaLnBrk="0" fontAlgn="base" hangingPunct="0">
                        <a:spcBef>
                          <a:spcPts val="600"/>
                        </a:spcBef>
                        <a:spcAft>
                          <a:spcPct val="0"/>
                        </a:spcAft>
                        <a:defRPr sz="1600">
                          <a:solidFill>
                            <a:srgbClr val="404040"/>
                          </a:solidFill>
                          <a:latin typeface="Candara" pitchFamily="-112" charset="0"/>
                          <a:ea typeface="ＭＳ Ｐゴシック" pitchFamily="-112"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rgbClr val="000000"/>
                          </a:solidFill>
                          <a:effectLst/>
                          <a:latin typeface="Candara" pitchFamily="-112" charset="0"/>
                          <a:ea typeface="ＭＳ Ｐゴシック" pitchFamily="-112" charset="-128"/>
                        </a:rPr>
                        <a:t>Alcalin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D0CC"/>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bl>
          </a:graphicData>
        </a:graphic>
      </p:graphicFrame>
      <p:sp>
        <p:nvSpPr>
          <p:cNvPr id="38952" name="ZoneTexte 5"/>
          <p:cNvSpPr txBox="1">
            <a:spLocks noChangeArrowheads="1"/>
          </p:cNvSpPr>
          <p:nvPr>
            <p:custDataLst>
              <p:tags r:id="rId4"/>
            </p:custDataLst>
          </p:nvPr>
        </p:nvSpPr>
        <p:spPr bwMode="auto">
          <a:xfrm>
            <a:off x="885180" y="1968500"/>
            <a:ext cx="1493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fr-FR" altLang="fr-FR" sz="1800" dirty="0"/>
              <a:t>Jus de citron</a:t>
            </a:r>
          </a:p>
        </p:txBody>
      </p:sp>
      <p:cxnSp>
        <p:nvCxnSpPr>
          <p:cNvPr id="8" name="Connecteur droit avec flèche 7"/>
          <p:cNvCxnSpPr/>
          <p:nvPr>
            <p:custDataLst>
              <p:tags r:id="rId5"/>
            </p:custDataLst>
          </p:nvPr>
        </p:nvCxnSpPr>
        <p:spPr>
          <a:xfrm rot="5400000">
            <a:off x="1351906" y="2508250"/>
            <a:ext cx="341312"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954" name="ZoneTexte 9"/>
          <p:cNvSpPr txBox="1">
            <a:spLocks noChangeArrowheads="1"/>
          </p:cNvSpPr>
          <p:nvPr>
            <p:custDataLst>
              <p:tags r:id="rId6"/>
            </p:custDataLst>
          </p:nvPr>
        </p:nvSpPr>
        <p:spPr bwMode="auto">
          <a:xfrm>
            <a:off x="2167880" y="1784350"/>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fr-FR" altLang="fr-FR" sz="1800" dirty="0"/>
              <a:t>Mousse de tourbe</a:t>
            </a:r>
          </a:p>
        </p:txBody>
      </p:sp>
      <p:cxnSp>
        <p:nvCxnSpPr>
          <p:cNvPr id="12" name="Connecteur droit avec flèche 11"/>
          <p:cNvCxnSpPr/>
          <p:nvPr>
            <p:custDataLst>
              <p:tags r:id="rId7"/>
            </p:custDataLst>
          </p:nvPr>
        </p:nvCxnSpPr>
        <p:spPr>
          <a:xfrm rot="5400000">
            <a:off x="2609206" y="2252662"/>
            <a:ext cx="525462" cy="3286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Sourire 14"/>
          <p:cNvSpPr/>
          <p:nvPr>
            <p:custDataLst>
              <p:tags r:id="rId8"/>
            </p:custDataLst>
          </p:nvPr>
        </p:nvSpPr>
        <p:spPr>
          <a:xfrm>
            <a:off x="3920409" y="2291582"/>
            <a:ext cx="470936" cy="388118"/>
          </a:xfrm>
          <a:prstGeom prst="smileyFace">
            <a:avLst>
              <a:gd name="adj" fmla="val -4653"/>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8957" name="ZoneTexte 15"/>
          <p:cNvSpPr txBox="1">
            <a:spLocks noChangeArrowheads="1"/>
          </p:cNvSpPr>
          <p:nvPr>
            <p:custDataLst>
              <p:tags r:id="rId9"/>
            </p:custDataLst>
          </p:nvPr>
        </p:nvSpPr>
        <p:spPr bwMode="auto">
          <a:xfrm>
            <a:off x="4391968" y="1968500"/>
            <a:ext cx="137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fr-FR" altLang="fr-FR" sz="1800"/>
              <a:t>Eau de mer</a:t>
            </a:r>
          </a:p>
        </p:txBody>
      </p:sp>
      <p:sp>
        <p:nvSpPr>
          <p:cNvPr id="38958" name="ZoneTexte 16"/>
          <p:cNvSpPr txBox="1">
            <a:spLocks noChangeArrowheads="1"/>
          </p:cNvSpPr>
          <p:nvPr>
            <p:custDataLst>
              <p:tags r:id="rId10"/>
            </p:custDataLst>
          </p:nvPr>
        </p:nvSpPr>
        <p:spPr bwMode="auto">
          <a:xfrm>
            <a:off x="5996930" y="1784350"/>
            <a:ext cx="216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fr-FR" altLang="fr-FR" sz="1800"/>
              <a:t>Produits nettoyants</a:t>
            </a:r>
          </a:p>
        </p:txBody>
      </p:sp>
      <p:cxnSp>
        <p:nvCxnSpPr>
          <p:cNvPr id="19" name="Connecteur droit avec flèche 18"/>
          <p:cNvCxnSpPr>
            <a:stCxn id="38957" idx="2"/>
          </p:cNvCxnSpPr>
          <p:nvPr>
            <p:custDataLst>
              <p:tags r:id="rId11"/>
            </p:custDataLst>
          </p:nvPr>
        </p:nvCxnSpPr>
        <p:spPr>
          <a:xfrm rot="16200000" flipH="1">
            <a:off x="5007918" y="2411413"/>
            <a:ext cx="341312" cy="1952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p:nvPr>
            <p:custDataLst>
              <p:tags r:id="rId12"/>
            </p:custDataLst>
          </p:nvPr>
        </p:nvCxnSpPr>
        <p:spPr>
          <a:xfrm rot="5400000">
            <a:off x="6547793" y="2281238"/>
            <a:ext cx="525462" cy="2714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custDataLst>
              <p:tags r:id="rId13"/>
            </p:custDataLst>
          </p:nvPr>
        </p:nvCxnSpPr>
        <p:spPr>
          <a:xfrm rot="16200000" flipH="1">
            <a:off x="7260581" y="2209800"/>
            <a:ext cx="525462" cy="414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Flèche vers le haut 26"/>
          <p:cNvSpPr/>
          <p:nvPr>
            <p:custDataLst>
              <p:tags r:id="rId14"/>
            </p:custDataLst>
          </p:nvPr>
        </p:nvSpPr>
        <p:spPr>
          <a:xfrm>
            <a:off x="7596336" y="5147755"/>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37143713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0"/>
</p:tagLst>
</file>

<file path=ppt/tags/tag33.xml><?xml version="1.0" encoding="utf-8"?>
<p:tagLst xmlns:a="http://schemas.openxmlformats.org/drawingml/2006/main" xmlns:r="http://schemas.openxmlformats.org/officeDocument/2006/relationships" xmlns:p="http://schemas.openxmlformats.org/presentationml/2006/main">
  <p:tag name="NUM" val="11"/>
</p:tagLst>
</file>

<file path=ppt/tags/tag34.xml><?xml version="1.0" encoding="utf-8"?>
<p:tagLst xmlns:a="http://schemas.openxmlformats.org/drawingml/2006/main" xmlns:r="http://schemas.openxmlformats.org/officeDocument/2006/relationships" xmlns:p="http://schemas.openxmlformats.org/presentationml/2006/main">
  <p:tag name="NUM" val="12"/>
</p:tagLst>
</file>

<file path=ppt/tags/tag35.xml><?xml version="1.0" encoding="utf-8"?>
<p:tagLst xmlns:a="http://schemas.openxmlformats.org/drawingml/2006/main" xmlns:r="http://schemas.openxmlformats.org/officeDocument/2006/relationships" xmlns:p="http://schemas.openxmlformats.org/presentationml/2006/main">
  <p:tag name="NUM" val="13"/>
</p:tagLst>
</file>

<file path=ppt/tags/tag36.xml><?xml version="1.0" encoding="utf-8"?>
<p:tagLst xmlns:a="http://schemas.openxmlformats.org/drawingml/2006/main" xmlns:r="http://schemas.openxmlformats.org/officeDocument/2006/relationships" xmlns:p="http://schemas.openxmlformats.org/presentationml/2006/main">
  <p:tag name="NUM" val="1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387</TotalTime>
  <Words>513</Words>
  <Application>Microsoft Office PowerPoint</Application>
  <PresentationFormat>Affichage à l'écran (4:3)</PresentationFormat>
  <Paragraphs>89</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Austin</vt:lpstr>
      <vt:lpstr>Les semis</vt:lpstr>
      <vt:lpstr>Faire des semis</vt:lpstr>
      <vt:lpstr>Quand? La situation géographique influence notre date de semis!!! </vt:lpstr>
      <vt:lpstr>Présentation PowerPoint</vt:lpstr>
      <vt:lpstr>Présentation PowerPoint</vt:lpstr>
      <vt:lpstr>Choix des semences</vt:lpstr>
      <vt:lpstr>L’équipement</vt:lpstr>
      <vt:lpstr>Les terreaux</vt:lpstr>
      <vt:lpstr>Le pH</vt:lpstr>
      <vt:lpstr>Présentation PowerPoint</vt:lpstr>
      <vt:lpstr>La température </vt:lpstr>
      <vt:lpstr>Pour un semis au jardin</vt:lpstr>
      <vt:lpstr>Stratification</vt:lpstr>
      <vt:lpstr>Présentation PowerPoint</vt:lpstr>
      <vt:lpstr>Vernalisation</vt:lpstr>
      <vt:lpstr>Scarification</vt:lpstr>
      <vt:lpstr>Profondeur de semis :</vt:lpstr>
      <vt:lpstr>Profondeur des semis suite…</vt:lpstr>
      <vt:lpstr>L’eau</vt:lpstr>
      <vt:lpstr> Le repiquage</vt:lpstr>
      <vt:lpstr>L’acclimatation des plants</vt:lpstr>
      <vt:lpstr>Bon jardinage!</vt:lpstr>
    </vt:vector>
  </TitlesOfParts>
  <Company>CSDPS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semis</dc:title>
  <dc:creator>Client</dc:creator>
  <cp:lastModifiedBy>Anne</cp:lastModifiedBy>
  <cp:revision>17</cp:revision>
  <dcterms:created xsi:type="dcterms:W3CDTF">2015-12-14T15:03:51Z</dcterms:created>
  <dcterms:modified xsi:type="dcterms:W3CDTF">2016-02-21T17:15:56Z</dcterms:modified>
</cp:coreProperties>
</file>